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70" r:id="rId15"/>
    <p:sldId id="271" r:id="rId16"/>
    <p:sldId id="269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F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79FEE-F1E8-444E-B0A2-B1F0BFF00614}" v="3" dt="2022-05-26T08:47:39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D3F8-01EE-4D6C-2C59-F6025D508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835E5-F9B4-BBD5-99A9-5FC33A099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B026A-9C93-1EEA-C110-B24EAABF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BF96-0A32-7B76-2340-99CDD901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75103-CB61-B2FD-ECFC-8BE524E7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18BC-FBC1-7605-5BC1-4860C454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33CAE-2FED-CC8D-A037-DF4AF1A6D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4907-6A5A-CE38-928D-1426AA57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1D70-6112-662C-D8FA-5ABACD3E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2962F-9C8C-31CA-D84E-384D399C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832AC5-62F2-C6B1-D557-56BA6132E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5711B-DD79-EB7F-BB65-5B32B4F1E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99052-4B3F-8B45-5BDC-60665974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D58BB-F908-A7AA-3B65-263EB614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165A-4291-378A-F9DC-4166CB95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FBD1-8DA9-0C73-BA2A-63E220D7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16E4-2506-CFC1-D72C-32D2B22C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3312C-627F-8348-FB3E-FE7963B8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6BA3-B725-ACD9-9FCD-D12AE4FD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391E-8A46-B99D-2D6C-5D974FAD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07D4-DDF7-7251-9991-3FD336AC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F250-E7A6-02EB-E130-4591668D5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ABC6D-84A6-43E5-0628-684A2C91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50541-45FE-E76C-37D6-A98C8C9B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8B67-527A-602B-D98A-9A8F733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CBC4-6123-ABD4-0670-F7C0DB04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2C52-3CA2-BAA1-A198-44E652CA9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55677-A2C4-6800-BA33-3963EDAAD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C58D6-880C-3C47-83FE-0523456D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D09AB-1377-4F1B-0989-157041A1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FF5AE-14AA-76A8-2A36-BCCD1178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3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1956-FBAF-A124-A904-F251BD45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4AF6D-BD8D-669B-1B3D-264AAC6E1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5C3D-B639-143C-CA78-E51EE110E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573F8-DADE-BDF3-BA16-6B583A2D0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7D467-8C45-4FDE-DC58-3AFD42F89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46F21-B138-55C0-1FAA-450D4767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8AD56-B3D1-F2C1-E1BC-6A117CC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42ED4-97D0-5430-F15A-8B976931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F28C-7469-3340-CD0B-3BF03D1B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CCC2E-6FF2-FCB8-300C-B5C74228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43C58-4DA9-0616-141F-E5F0E48B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14BE-68C0-9278-CFE3-9B3370E8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3BD53-EB6F-44E7-7F6B-9A031CF7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CB581-6F87-BDC3-0C66-F62B1F2B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DDDD2-B13C-2946-0CE3-B89CC571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7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1404-3E49-8EF4-008C-0716EEE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CD85-5377-9DD9-084C-285C36B0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A347C-ABE6-5415-45A2-C3A7CAAD9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A7F91-F72F-C965-0B3D-9468D762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8D56-D963-4284-15A5-42DEEE92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63FDB-F48E-25FB-2561-ED53993D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8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BA39-0F86-7686-2EA0-59C58F52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FEF35A-9733-3133-6D96-8BCB0FF1A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9E8BB-BAFF-E9F7-78DF-F04DAABF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C592E-F09B-5A90-CBCB-60AF8C62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1B920-6E78-FC8F-34E6-FA55A285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5EB6-9039-B973-ABB7-C873C82A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50695-B526-3381-8DF1-08EE9AB3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BC05-21AD-6C23-D289-2BB41B8B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5593D-B657-06B2-D35C-D55018CD3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A777-9CAA-C888-7702-99659F9DB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4EEF1-AB89-DB72-E007-FA8B6D7B8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9347-C38D-0470-9211-1366FA0E7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6AC01-799F-0E3C-9608-671135072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IBM India Research Lab</a:t>
            </a:r>
          </a:p>
        </p:txBody>
      </p:sp>
    </p:spTree>
    <p:extLst>
      <p:ext uri="{BB962C8B-B14F-4D97-AF65-F5344CB8AC3E}">
        <p14:creationId xmlns:p14="http://schemas.microsoft.com/office/powerpoint/2010/main" val="64310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5A8F-3F99-3244-67FC-14D49F9E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073"/>
            <a:ext cx="10515600" cy="1325563"/>
          </a:xfrm>
        </p:spPr>
        <p:txBody>
          <a:bodyPr/>
          <a:lstStyle/>
          <a:p>
            <a:r>
              <a:rPr lang="en-US" dirty="0"/>
              <a:t>Random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057E3-1C98-31B5-D552-5E7B68D2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17" y="1708585"/>
            <a:ext cx="5792304" cy="4603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F42E-8D10-50AE-4A32-ABC36DB2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8" y="1588215"/>
            <a:ext cx="4718579" cy="1028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0CE84-0515-0D5A-AC82-EA790C62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8" y="4330135"/>
            <a:ext cx="4055475" cy="10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EB08F-6364-74F9-564B-3D4981C74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169" y="2448176"/>
            <a:ext cx="2345064" cy="1025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51C9B-D50E-D39B-8692-F7629429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412201"/>
            <a:ext cx="3562929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ADFC7-5C5D-4A92-6797-7501DE666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873" y="6311900"/>
            <a:ext cx="382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57E6-2C44-E724-B5A5-E16206C9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65"/>
            <a:ext cx="10515600" cy="1325563"/>
          </a:xfrm>
        </p:spPr>
        <p:txBody>
          <a:bodyPr/>
          <a:lstStyle/>
          <a:p>
            <a:r>
              <a:rPr lang="en-US" dirty="0"/>
              <a:t>Bayes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16F22-8107-9DB5-02A9-074E2FA9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19" y="1135701"/>
            <a:ext cx="6183089" cy="3552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D97E7-A31B-4C03-8F9B-CE8E9881ECEE}"/>
              </a:ext>
            </a:extLst>
          </p:cNvPr>
          <p:cNvSpPr/>
          <p:nvPr/>
        </p:nvSpPr>
        <p:spPr>
          <a:xfrm>
            <a:off x="601249" y="2386348"/>
            <a:ext cx="3720230" cy="1859975"/>
          </a:xfrm>
          <a:prstGeom prst="rect">
            <a:avLst/>
          </a:prstGeom>
          <a:solidFill>
            <a:srgbClr val="A0FE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8C4530-2A5F-BA68-93B4-3408ED2530F2}"/>
              </a:ext>
            </a:extLst>
          </p:cNvPr>
          <p:cNvSpPr/>
          <p:nvPr/>
        </p:nvSpPr>
        <p:spPr>
          <a:xfrm>
            <a:off x="947057" y="2612571"/>
            <a:ext cx="1621972" cy="149134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A5B7A5-E89D-D9D7-1300-15EC79AEE5A9}"/>
              </a:ext>
            </a:extLst>
          </p:cNvPr>
          <p:cNvSpPr/>
          <p:nvPr/>
        </p:nvSpPr>
        <p:spPr>
          <a:xfrm>
            <a:off x="2056631" y="2911928"/>
            <a:ext cx="1939172" cy="1034143"/>
          </a:xfrm>
          <a:prstGeom prst="ellipse">
            <a:avLst/>
          </a:prstGeom>
          <a:solidFill>
            <a:srgbClr val="7030A0">
              <a:alpha val="629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932E2-523C-4653-1363-31B24F62E346}"/>
                  </a:ext>
                </a:extLst>
              </p:cNvPr>
              <p:cNvSpPr txBox="1"/>
              <p:nvPr/>
            </p:nvSpPr>
            <p:spPr>
              <a:xfrm>
                <a:off x="1954060" y="1908895"/>
                <a:ext cx="776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932E2-523C-4653-1363-31B24F62E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060" y="1908895"/>
                <a:ext cx="7762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BF341-894E-42AE-1023-72B1E7266200}"/>
              </a:ext>
            </a:extLst>
          </p:cNvPr>
          <p:cNvCxnSpPr>
            <a:stCxn id="9" idx="2"/>
          </p:cNvCxnSpPr>
          <p:nvPr/>
        </p:nvCxnSpPr>
        <p:spPr>
          <a:xfrm>
            <a:off x="2342179" y="2278227"/>
            <a:ext cx="0" cy="1080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66E70-D0E1-082A-4A02-A70E7FE4DF5C}"/>
                  </a:ext>
                </a:extLst>
              </p:cNvPr>
              <p:cNvSpPr txBox="1"/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66E70-D0E1-082A-4A02-A70E7FE4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blipFill>
                <a:blip r:embed="rId4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23D1E-398D-3C0D-E00B-5302019F7BA9}"/>
                  </a:ext>
                </a:extLst>
              </p:cNvPr>
              <p:cNvSpPr txBox="1"/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sz="2400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sz="2400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23D1E-398D-3C0D-E00B-5302019F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blipFill>
                <a:blip r:embed="rId5"/>
                <a:stretch>
                  <a:fillRect t="-6557" b="-80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7F6D44-DEC9-E461-B915-A72AD5FA4B7F}"/>
              </a:ext>
            </a:extLst>
          </p:cNvPr>
          <p:cNvSpPr txBox="1"/>
          <p:nvPr/>
        </p:nvSpPr>
        <p:spPr>
          <a:xfrm>
            <a:off x="5178317" y="4815661"/>
            <a:ext cx="2069927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posterior belief on the unknown label after you see data X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FEEC3-361F-6ECA-826F-4ACE2E3A7D72}"/>
              </a:ext>
            </a:extLst>
          </p:cNvPr>
          <p:cNvSpPr txBox="1"/>
          <p:nvPr/>
        </p:nvSpPr>
        <p:spPr>
          <a:xfrm>
            <a:off x="7679081" y="4689132"/>
            <a:ext cx="274350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likelihood: How likely is the observed data under the particular unknown label 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22D27-7290-A3FC-571C-A39D3E3F87E5}"/>
              </a:ext>
            </a:extLst>
          </p:cNvPr>
          <p:cNvSpPr txBox="1"/>
          <p:nvPr/>
        </p:nvSpPr>
        <p:spPr>
          <a:xfrm>
            <a:off x="9439543" y="5777231"/>
            <a:ext cx="287354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Prior belief on the unknown label before you see data X: Class probability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4F3A09-016B-C8C2-11AC-C5FAB3480C59}"/>
              </a:ext>
            </a:extLst>
          </p:cNvPr>
          <p:cNvCxnSpPr>
            <a:stCxn id="15" idx="2"/>
          </p:cNvCxnSpPr>
          <p:nvPr/>
        </p:nvCxnSpPr>
        <p:spPr>
          <a:xfrm>
            <a:off x="6213281" y="5738991"/>
            <a:ext cx="287727" cy="3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93E3D5-851C-F63A-0494-4DBBA1FC64D3}"/>
              </a:ext>
            </a:extLst>
          </p:cNvPr>
          <p:cNvCxnSpPr>
            <a:stCxn id="16" idx="2"/>
          </p:cNvCxnSpPr>
          <p:nvPr/>
        </p:nvCxnSpPr>
        <p:spPr>
          <a:xfrm flipH="1">
            <a:off x="8104340" y="5612462"/>
            <a:ext cx="946492" cy="25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C31FA-D616-9B25-78AC-C62F93F18603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8906005" y="6062597"/>
            <a:ext cx="533538" cy="17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50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D64B-D0CA-4377-9AEA-B7DB32D2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BB01A-7B63-6628-1BB8-6FCE46C92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Assign Class 1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else assign Class 2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 scaled down version by consider log of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BB01A-7B63-6628-1BB8-6FCE46C92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E55436-8025-BB06-5202-C12128CD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57" y="5981091"/>
            <a:ext cx="9669699" cy="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D36E02-474C-34F9-5461-C97D3C265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6" y="2395222"/>
            <a:ext cx="3510168" cy="80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3038E-A128-75D4-1DE2-FA4328EC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8" y="3331955"/>
            <a:ext cx="6378451" cy="259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linear, orthogonal to the line joining two means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0E2AAE-9DB7-9CC3-ACE9-792C5636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35" y="2006915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9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732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linear, but not orthogonal to the line joining two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8952-0A10-8EBE-0B73-7DB88F1E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53" y="1589849"/>
            <a:ext cx="4949347" cy="76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6E0E7-7335-CC22-7A00-AF44A2B4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6" y="3364958"/>
            <a:ext cx="6019800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C2719-8DDC-A06E-A3E1-3017E51A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40" y="1854200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2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arbitrary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369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</a:t>
            </a:r>
            <a:r>
              <a:rPr lang="en-US" dirty="0" err="1"/>
              <a:t>hyperquadratics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C9CF-A877-77D2-EC83-71BE16DF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5710"/>
            <a:ext cx="6083315" cy="30910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DA1996-34D2-FFC0-D95E-8D45D228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5" y="2177168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6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E4A3-389D-A8EB-D227-30927BEF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4A6CD-92D1-486E-B6CF-25C36A433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– Given the class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 features/dimensions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independent of each other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4A6CD-92D1-486E-B6CF-25C36A433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DF416A-96BF-FB86-15CB-C78C59A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2854280"/>
            <a:ext cx="5475520" cy="9411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EAE2F0-647B-061F-A349-D379431D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54" y="3795385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5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507A-FAFF-4EE6-5E7B-8CB23B7A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81"/>
            <a:ext cx="10515600" cy="1325563"/>
          </a:xfrm>
        </p:spPr>
        <p:txBody>
          <a:bodyPr/>
          <a:lstStyle/>
          <a:p>
            <a:r>
              <a:rPr lang="en-US" dirty="0"/>
              <a:t>Evaluating model: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EBA1-BF87-26A0-D021-EFD2D187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359"/>
            <a:ext cx="11111630" cy="1621803"/>
          </a:xfrm>
        </p:spPr>
        <p:txBody>
          <a:bodyPr/>
          <a:lstStyle/>
          <a:p>
            <a:r>
              <a:rPr lang="en-US" dirty="0"/>
              <a:t>Model M1 is X% accurate on test set (using randomized train test split)</a:t>
            </a:r>
          </a:p>
          <a:p>
            <a:r>
              <a:rPr lang="en-US" dirty="0"/>
              <a:t>Test set has been randomly sampled from true population</a:t>
            </a:r>
          </a:p>
          <a:p>
            <a:r>
              <a:rPr lang="en-US" dirty="0">
                <a:solidFill>
                  <a:srgbClr val="C00000"/>
                </a:solidFill>
              </a:rPr>
              <a:t>Is estimate on test sample generalization for the true population?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3880B-22F4-0A79-F564-BFA266EFA779}"/>
              </a:ext>
            </a:extLst>
          </p:cNvPr>
          <p:cNvGrpSpPr/>
          <p:nvPr/>
        </p:nvGrpSpPr>
        <p:grpSpPr>
          <a:xfrm>
            <a:off x="0" y="2783108"/>
            <a:ext cx="3541971" cy="2285055"/>
            <a:chOff x="0" y="3557448"/>
            <a:chExt cx="3541971" cy="22850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C6DB47-B452-9030-59ED-F425AB46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7448"/>
              <a:ext cx="3409155" cy="22850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0A7DE5-4A60-E7D7-B049-8C5C4DBA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623" y="3758070"/>
              <a:ext cx="705348" cy="4864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2E9E8B-1025-C3D6-7401-D69D503740F3}"/>
                </a:ext>
              </a:extLst>
            </p:cNvPr>
            <p:cNvCxnSpPr/>
            <p:nvPr/>
          </p:nvCxnSpPr>
          <p:spPr>
            <a:xfrm flipV="1">
              <a:off x="1402915" y="3770334"/>
              <a:ext cx="1377863" cy="929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59D20F-C99F-3722-B446-8B2EBF03B935}"/>
                </a:ext>
              </a:extLst>
            </p:cNvPr>
            <p:cNvCxnSpPr/>
            <p:nvPr/>
          </p:nvCxnSpPr>
          <p:spPr>
            <a:xfrm flipH="1">
              <a:off x="1402915" y="4244517"/>
              <a:ext cx="2139056" cy="565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2B4875-8B5C-5999-CB0F-953F5DDC5F8D}"/>
                </a:ext>
              </a:extLst>
            </p:cNvPr>
            <p:cNvSpPr/>
            <p:nvPr/>
          </p:nvSpPr>
          <p:spPr>
            <a:xfrm>
              <a:off x="1465545" y="4637345"/>
              <a:ext cx="137786" cy="134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FF9F5B-30C5-C26A-ECF5-041FA955D1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185" y="2830081"/>
                <a:ext cx="7980645" cy="40189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we need: I am 95% confident that model M1 will have X% accuracy in true population.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test set has 100 samples, accuracy is 86.6 and standard deviation is 4.5, then CI: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86.6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=86.6±1.984∗0.45</m:t>
                    </m:r>
                  </m:oMath>
                </a14:m>
                <a:endParaRPr lang="en-US" sz="3000" dirty="0"/>
              </a:p>
              <a:p>
                <a:r>
                  <a:rPr lang="en-US" dirty="0"/>
                  <a:t>Confidence Interval: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86.75−87.49</m:t>
                    </m:r>
                  </m:oMath>
                </a14:m>
                <a:r>
                  <a:rPr lang="en-US" dirty="0"/>
                  <a:t>: 95% of time, the model will have accuracy in the calculated CI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FF9F5B-30C5-C26A-ECF5-041FA955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85" y="2830081"/>
                <a:ext cx="7980645" cy="4018929"/>
              </a:xfrm>
              <a:prstGeom prst="rect">
                <a:avLst/>
              </a:prstGeom>
              <a:blipFill>
                <a:blip r:embed="rId4"/>
                <a:stretch>
                  <a:fillRect l="-1272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5D43C18-FD3A-5B57-0450-6EF310C5A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042" y="3505585"/>
            <a:ext cx="1580901" cy="984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702A2-9F64-CE9A-10F8-08E2FFB1E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92" y="5460991"/>
            <a:ext cx="3562978" cy="1388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48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47EF-F01F-47CD-6558-85E5F560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Theorem: Why Gaussian distribution is so popular?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BCAD8-CEAF-110D-9099-5AD37252F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Central Limit Theorem (CLT) states that when plotting a sample distribution of means the means of the sample will be equal to the population mean and the sample distribution will approach normal distribution with variance equal to standard error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BCAD8-CEAF-110D-9099-5AD37252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86" t="-859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1D652B-A412-1B9D-85C3-E2174F00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7" y="3328792"/>
            <a:ext cx="6229646" cy="3419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A2F2F-7C01-4CCB-3917-FF5057A6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28" y="3316266"/>
            <a:ext cx="3692372" cy="3429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E51D0F3-957E-7991-E15D-669289FD557A}"/>
              </a:ext>
            </a:extLst>
          </p:cNvPr>
          <p:cNvSpPr/>
          <p:nvPr/>
        </p:nvSpPr>
        <p:spPr>
          <a:xfrm>
            <a:off x="6764055" y="5138672"/>
            <a:ext cx="613775" cy="24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F5BE-BCC8-36A3-9E72-F9771481201C}"/>
              </a:ext>
            </a:extLst>
          </p:cNvPr>
          <p:cNvSpPr txBox="1"/>
          <p:nvPr/>
        </p:nvSpPr>
        <p:spPr>
          <a:xfrm>
            <a:off x="259019" y="6550223"/>
            <a:ext cx="7103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colab.research.google.com</a:t>
            </a:r>
            <a:r>
              <a:rPr lang="en-US" sz="1400" dirty="0"/>
              <a:t>/drive/1IVwMPycIYaub-ayKnMmjVp8rqXfOuorr?usp=sharing</a:t>
            </a:r>
          </a:p>
        </p:txBody>
      </p:sp>
    </p:spTree>
    <p:extLst>
      <p:ext uri="{BB962C8B-B14F-4D97-AF65-F5344CB8AC3E}">
        <p14:creationId xmlns:p14="http://schemas.microsoft.com/office/powerpoint/2010/main" val="43294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1582-2400-C3E8-05E7-5F2BB90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774A-9B08-993E-792A-B4AA014F2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4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Given two hypothesis, decide which hypothetic is more probable to happen as per the observed experimental data</a:t>
            </a:r>
          </a:p>
          <a:p>
            <a:r>
              <a:rPr lang="en-US" sz="2400" dirty="0"/>
              <a:t>Null hypothesis H0 is to be accepted or rejected against an alternative hypothesis H1</a:t>
            </a:r>
          </a:p>
          <a:p>
            <a:r>
              <a:rPr lang="en-US" sz="2400" dirty="0"/>
              <a:t>Calculate p-value. If the p-value is small then support the alternative hypothesis and reject the null hypothesis, and vice versa.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F1228-7EC7-A7C5-5783-FC2A5403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018375"/>
            <a:ext cx="895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6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154-CACE-E6CC-3F35-81DD118C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BAE7-01F5-F84F-BE45-A7D9FEAB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Curve fitting</a:t>
            </a:r>
          </a:p>
          <a:p>
            <a:r>
              <a:rPr lang="en-US" dirty="0"/>
              <a:t>Bias and Variance</a:t>
            </a:r>
          </a:p>
          <a:p>
            <a:r>
              <a:rPr lang="en-US" dirty="0"/>
              <a:t>Introduction to Bayes Theorem</a:t>
            </a:r>
          </a:p>
          <a:p>
            <a:r>
              <a:rPr lang="en-US" dirty="0"/>
              <a:t>Bayes Classification – Naïve Bayes </a:t>
            </a:r>
          </a:p>
          <a:p>
            <a:r>
              <a:rPr lang="en-US" dirty="0"/>
              <a:t>Confidence Interval</a:t>
            </a:r>
          </a:p>
          <a:p>
            <a:r>
              <a:rPr lang="en-US" dirty="0"/>
              <a:t>Central Limit Theorem</a:t>
            </a:r>
          </a:p>
          <a:p>
            <a:r>
              <a:rPr lang="en-US" dirty="0"/>
              <a:t>Hypothesis testing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57E49-B81C-20D9-855B-DF5AAA070184}"/>
              </a:ext>
            </a:extLst>
          </p:cNvPr>
          <p:cNvSpPr txBox="1"/>
          <p:nvPr/>
        </p:nvSpPr>
        <p:spPr>
          <a:xfrm>
            <a:off x="8338458" y="1329531"/>
            <a:ext cx="358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IN" dirty="0"/>
              <a:t>Pattern Recognition and Machine Learning (Information Science and Statistics </a:t>
            </a:r>
            <a:r>
              <a:rPr lang="en-US" dirty="0"/>
              <a:t>– Christopher Bishop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Duda</a:t>
            </a:r>
            <a:r>
              <a:rPr lang="en-US" dirty="0"/>
              <a:t>, R. O., Hart, P. E.,, Stork, D. G. (2001). Pattern Classification. New York: Wiley. ISBN: 978-0-471-05669-0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IN" dirty="0"/>
              <a:t>N. G. Das, “Statistical Methods,” Tata McGraw-Hill Publishing Company Ltd., New Delhi, 2008.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4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1582-2400-C3E8-05E7-5F2BB90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4774A-9B08-993E-792A-B4AA014F2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2014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Given the performance metric of two trained model: M1 and M2, choose a model which is better than the other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Form H0 and H1 hypothesis</a:t>
                </a:r>
              </a:p>
              <a:p>
                <a:pPr lvl="1"/>
                <a:r>
                  <a:rPr lang="en-US" sz="2000" dirty="0"/>
                  <a:t>Fail to Reject Null Hypothesis: Classifiers have a similar proportion of errors on the test set.</a:t>
                </a:r>
              </a:p>
              <a:p>
                <a:pPr lvl="1"/>
                <a:r>
                  <a:rPr lang="en-US" sz="2000" dirty="0"/>
                  <a:t>Reject Null Hypothesis: Classifiers have a different proportion of errors on the test set</a:t>
                </a:r>
              </a:p>
              <a:p>
                <a:pPr marL="354013" lvl="1" indent="-342900"/>
                <a:endParaRPr lang="en-US" sz="2000" dirty="0"/>
              </a:p>
              <a:p>
                <a:pPr marL="354013" lvl="1" indent="-342900"/>
                <a:r>
                  <a:rPr lang="en-US" sz="2000" dirty="0" err="1"/>
                  <a:t>McNemar</a:t>
                </a:r>
                <a:r>
                  <a:rPr lang="en-US" sz="2000" dirty="0"/>
                  <a:t> Test</a:t>
                </a:r>
              </a:p>
              <a:p>
                <a:pPr marL="811213" lvl="2" indent="-342900"/>
                <a:r>
                  <a:rPr lang="en-US" dirty="0"/>
                  <a:t>Number of instances misclassified by M1 but correctly 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sz="2000" dirty="0"/>
                  <a:t>Number of instances correctly classified by M1 but misclassified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 err="1"/>
                  <a:t>McNemar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statistics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(|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|−1)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∓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pPr lvl="1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significance threshold (say 0.05), reject null hypothesis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4774A-9B08-993E-792A-B4AA014F2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201476"/>
              </a:xfrm>
              <a:blipFill>
                <a:blip r:embed="rId2"/>
                <a:stretch>
                  <a:fillRect l="-844" t="-1217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94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7019-EDD5-F1BD-E85C-F624F743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36"/>
            <a:ext cx="10515600" cy="1325563"/>
          </a:xfrm>
        </p:spPr>
        <p:txBody>
          <a:bodyPr/>
          <a:lstStyle/>
          <a:p>
            <a:r>
              <a:rPr lang="en-US" dirty="0"/>
              <a:t>Need of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99AAD-9D43-4B7C-074B-3214BC96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7" y="1302763"/>
            <a:ext cx="3409155" cy="2285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4AF12-8BA9-9A59-75BD-979286ECDE0F}"/>
              </a:ext>
            </a:extLst>
          </p:cNvPr>
          <p:cNvSpPr txBox="1"/>
          <p:nvPr/>
        </p:nvSpPr>
        <p:spPr>
          <a:xfrm>
            <a:off x="1340386" y="3429000"/>
            <a:ext cx="1772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example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Testing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95608-B98F-8630-B652-682F6089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7" y="4315914"/>
            <a:ext cx="3232150" cy="2355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7640D-5EA6-A337-BB86-8B6C6CF986FA}"/>
              </a:ext>
            </a:extLst>
          </p:cNvPr>
          <p:cNvSpPr txBox="1"/>
          <p:nvPr/>
        </p:nvSpPr>
        <p:spPr>
          <a:xfrm>
            <a:off x="4397206" y="2122124"/>
            <a:ext cx="7385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training data in terms of parameters – Learn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inference strategies which result in minimum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7BCA0-D0FE-61F8-939B-76DECEDC351C}"/>
              </a:ext>
            </a:extLst>
          </p:cNvPr>
          <p:cNvSpPr txBox="1"/>
          <p:nvPr/>
        </p:nvSpPr>
        <p:spPr>
          <a:xfrm>
            <a:off x="4397206" y="4403949"/>
            <a:ext cx="76399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data may not represent the entire population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distribution of the data is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may be noise present in the data/labels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assumption of the loss function may not be ideal for the dataset in hand</a:t>
            </a:r>
          </a:p>
        </p:txBody>
      </p:sp>
    </p:spTree>
    <p:extLst>
      <p:ext uri="{BB962C8B-B14F-4D97-AF65-F5344CB8AC3E}">
        <p14:creationId xmlns:p14="http://schemas.microsoft.com/office/powerpoint/2010/main" val="388388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B7C9-1460-D69D-C347-CB730E76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102078"/>
            <a:ext cx="10515600" cy="1325563"/>
          </a:xfrm>
        </p:spPr>
        <p:txBody>
          <a:bodyPr/>
          <a:lstStyle/>
          <a:p>
            <a:r>
              <a:rPr lang="en-US" dirty="0"/>
              <a:t>Curve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BC7E-1D03-041A-9F94-49D52319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" y="2342367"/>
            <a:ext cx="3172863" cy="310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B8436-4939-F7B5-1DAA-556E7982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32" y="1013673"/>
            <a:ext cx="3199762" cy="236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756FF-9F7B-81FE-F270-B3A1A4C7B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34" y="1000176"/>
            <a:ext cx="3265743" cy="242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D8FAD-3AEA-987E-1E4B-047210863FB7}"/>
              </a:ext>
            </a:extLst>
          </p:cNvPr>
          <p:cNvSpPr txBox="1"/>
          <p:nvPr/>
        </p:nvSpPr>
        <p:spPr>
          <a:xfrm>
            <a:off x="4907662" y="644341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01133-FFDE-82BF-F56E-31695C16A3D5}"/>
              </a:ext>
            </a:extLst>
          </p:cNvPr>
          <p:cNvSpPr txBox="1"/>
          <p:nvPr/>
        </p:nvSpPr>
        <p:spPr>
          <a:xfrm>
            <a:off x="9365431" y="644341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polynomial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10963-FAA0-C41B-CDEE-B57716B4D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432" y="4468975"/>
            <a:ext cx="3168258" cy="2286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44D081-C1AF-0D23-3B9B-F35E24B7FAE1}"/>
              </a:ext>
            </a:extLst>
          </p:cNvPr>
          <p:cNvSpPr txBox="1"/>
          <p:nvPr/>
        </p:nvSpPr>
        <p:spPr>
          <a:xfrm>
            <a:off x="4907661" y="4106374"/>
            <a:ext cx="20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polynomial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2C6E5-B8DF-7027-0963-FE862E5D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034" y="4519950"/>
            <a:ext cx="2980998" cy="2184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3AB1B-BBAA-ADA0-F696-B20BF9FCB12D}"/>
              </a:ext>
            </a:extLst>
          </p:cNvPr>
          <p:cNvSpPr txBox="1"/>
          <p:nvPr/>
        </p:nvSpPr>
        <p:spPr>
          <a:xfrm>
            <a:off x="9148002" y="4226464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</p:spTree>
    <p:extLst>
      <p:ext uri="{BB962C8B-B14F-4D97-AF65-F5344CB8AC3E}">
        <p14:creationId xmlns:p14="http://schemas.microsoft.com/office/powerpoint/2010/main" val="341395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82AC-A139-E813-0C46-DCD622F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0889-0919-7011-F8A6-2FA2D6EF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8" y="2342366"/>
            <a:ext cx="4135704" cy="3038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64F414-2980-B20F-A19B-B16A1ADE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2" y="5274662"/>
            <a:ext cx="4245429" cy="1140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CDB6B-2A66-D8A0-739D-0E825115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24" y="2342365"/>
            <a:ext cx="4182876" cy="3038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FC10E-0C06-6EA7-CDA6-77B5F809E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910" y="5396103"/>
            <a:ext cx="4914901" cy="89800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388BF79-D975-FA15-D6FE-3F82AE66946F}"/>
              </a:ext>
            </a:extLst>
          </p:cNvPr>
          <p:cNvSpPr/>
          <p:nvPr/>
        </p:nvSpPr>
        <p:spPr>
          <a:xfrm>
            <a:off x="4914900" y="3757808"/>
            <a:ext cx="2099675" cy="288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044F1-9D37-0404-7921-1568493D498E}"/>
              </a:ext>
            </a:extLst>
          </p:cNvPr>
          <p:cNvSpPr txBox="1"/>
          <p:nvPr/>
        </p:nvSpPr>
        <p:spPr>
          <a:xfrm>
            <a:off x="4636392" y="3022165"/>
            <a:ext cx="2656690" cy="6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Penalize large coefficient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1E97-E4BC-2F18-CE4E-28B811C6E263}"/>
              </a:ext>
            </a:extLst>
          </p:cNvPr>
          <p:cNvSpPr txBox="1"/>
          <p:nvPr/>
        </p:nvSpPr>
        <p:spPr>
          <a:xfrm>
            <a:off x="1235192" y="6415552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Bias, High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E4212-B2BB-8A0B-40F3-EBA2D05D2C76}"/>
              </a:ext>
            </a:extLst>
          </p:cNvPr>
          <p:cNvSpPr txBox="1"/>
          <p:nvPr/>
        </p:nvSpPr>
        <p:spPr>
          <a:xfrm>
            <a:off x="8040104" y="6441190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High Bias, Low Variance</a:t>
            </a:r>
          </a:p>
        </p:txBody>
      </p:sp>
    </p:spTree>
    <p:extLst>
      <p:ext uri="{BB962C8B-B14F-4D97-AF65-F5344CB8AC3E}">
        <p14:creationId xmlns:p14="http://schemas.microsoft.com/office/powerpoint/2010/main" val="137375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DA28-0554-DBFB-9AED-069E581D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59EAEC-84E0-7E7C-F516-29908B2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80" y="1381774"/>
            <a:ext cx="5418550" cy="49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F1095-6486-401B-BEF8-12AA3EBE70EC}"/>
              </a:ext>
            </a:extLst>
          </p:cNvPr>
          <p:cNvSpPr txBox="1"/>
          <p:nvPr/>
        </p:nvSpPr>
        <p:spPr>
          <a:xfrm>
            <a:off x="191023" y="2129424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is the average difference between the prediction of the model and the true value to be predicted</a:t>
            </a:r>
          </a:p>
          <a:p>
            <a:endParaRPr lang="en-US" dirty="0"/>
          </a:p>
          <a:p>
            <a:r>
              <a:rPr lang="en-US" dirty="0"/>
              <a:t>High bias -&gt; oversimplified model -&gt; Underfitting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19C93-6C50-F6CE-2047-D36827F5A5CE}"/>
              </a:ext>
            </a:extLst>
          </p:cNvPr>
          <p:cNvSpPr txBox="1"/>
          <p:nvPr/>
        </p:nvSpPr>
        <p:spPr>
          <a:xfrm>
            <a:off x="191023" y="4473879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 is the ability of the model to learn a generalized solution.</a:t>
            </a:r>
          </a:p>
          <a:p>
            <a:endParaRPr lang="en-US" dirty="0"/>
          </a:p>
          <a:p>
            <a:r>
              <a:rPr lang="en-US" dirty="0"/>
              <a:t>High variance -&gt; Complex model -&gt;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1EFD5-302F-8342-3253-EFC1C459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6315370"/>
            <a:ext cx="55372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9D5E6-8D8C-2F76-E58E-8784968114D4}"/>
              </a:ext>
            </a:extLst>
          </p:cNvPr>
          <p:cNvSpPr txBox="1"/>
          <p:nvPr/>
        </p:nvSpPr>
        <p:spPr>
          <a:xfrm>
            <a:off x="9481458" y="6427113"/>
            <a:ext cx="2838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towardsdatascience.com</a:t>
            </a:r>
            <a:r>
              <a:rPr lang="en-US" sz="1100" dirty="0"/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299133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D269-10E3-C306-4B33-32B1F33E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24" y="791010"/>
            <a:ext cx="3487456" cy="5659894"/>
          </a:xfrm>
        </p:spPr>
        <p:txBody>
          <a:bodyPr/>
          <a:lstStyle/>
          <a:p>
            <a:r>
              <a:rPr lang="en-US" dirty="0"/>
              <a:t>Bias Variance Tradeoff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Helps us to decide the correct model to use for the given dataset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E7CD9-5815-5917-AA78-52E56345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80" y="484749"/>
            <a:ext cx="7565721" cy="29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9E60CF-02AA-C76C-10AA-B03E8621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03" y="2979496"/>
            <a:ext cx="6096000" cy="37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9E2B2-7158-FF7E-51C5-EE81560B9867}"/>
              </a:ext>
            </a:extLst>
          </p:cNvPr>
          <p:cNvSpPr txBox="1"/>
          <p:nvPr/>
        </p:nvSpPr>
        <p:spPr>
          <a:xfrm>
            <a:off x="121381" y="6305270"/>
            <a:ext cx="4364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towardsdatascience.com</a:t>
            </a:r>
            <a:r>
              <a:rPr lang="en-US" sz="1100" dirty="0"/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156993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604B-9EBE-FFC5-4419-7246D99B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65ECF-E232-146C-08D5-11EDD8CA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91C-2733-992B-2094-948B5CEE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Axioms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FE2C-7061-7431-9781-EC4F4AFE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8007-1940-2A9E-81CE-99ABCE33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" y="1754891"/>
            <a:ext cx="9068583" cy="510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C283E-E008-70D8-3F63-5171C716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08" y="5032332"/>
            <a:ext cx="419735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19426</TotalTime>
  <Words>856</Words>
  <Application>Microsoft Macintosh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Statistics  and  Machine Learning</vt:lpstr>
      <vt:lpstr>Content</vt:lpstr>
      <vt:lpstr>Need of Machine Learning</vt:lpstr>
      <vt:lpstr>Curve Fitting</vt:lpstr>
      <vt:lpstr>Regularizer</vt:lpstr>
      <vt:lpstr>Bias vs Variance </vt:lpstr>
      <vt:lpstr>Bias Variance Tradeoff  Helps us to decide the correct model to use for the given dataset</vt:lpstr>
      <vt:lpstr>Introduction to Probability</vt:lpstr>
      <vt:lpstr>Probability Axioms</vt:lpstr>
      <vt:lpstr>Random Sample</vt:lpstr>
      <vt:lpstr>Bayes Theorem</vt:lpstr>
      <vt:lpstr>Bayes Classification</vt:lpstr>
      <vt:lpstr>Linear Bayes classifier: Σ_i=σ^2 I</vt:lpstr>
      <vt:lpstr>Linear Bayes classifier: Σ_i=Σ</vt:lpstr>
      <vt:lpstr>Linear Bayes classifier: Σ_i is arbitrary</vt:lpstr>
      <vt:lpstr>Naïve Bayes Classifier</vt:lpstr>
      <vt:lpstr>Evaluating model: Confidence Interval</vt:lpstr>
      <vt:lpstr>Central Limit Theorem: Why Gaussian distribution is so popular?</vt:lpstr>
      <vt:lpstr>Hypothesis testing</vt:lpstr>
      <vt:lpstr>Hypothesis testing in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Machine Learning</dc:title>
  <dc:creator>Suranjana Samanta2</dc:creator>
  <cp:lastModifiedBy>Suranjana Samanta2</cp:lastModifiedBy>
  <cp:revision>34</cp:revision>
  <dcterms:created xsi:type="dcterms:W3CDTF">2022-05-10T05:05:42Z</dcterms:created>
  <dcterms:modified xsi:type="dcterms:W3CDTF">2022-05-27T10:37:53Z</dcterms:modified>
</cp:coreProperties>
</file>